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7" r:id="rId3"/>
    <p:sldId id="259" r:id="rId4"/>
    <p:sldId id="274" r:id="rId6"/>
    <p:sldId id="315" r:id="rId7"/>
    <p:sldId id="289" r:id="rId8"/>
    <p:sldId id="309" r:id="rId9"/>
    <p:sldId id="290" r:id="rId10"/>
    <p:sldId id="308" r:id="rId11"/>
    <p:sldId id="310" r:id="rId12"/>
    <p:sldId id="311" r:id="rId13"/>
    <p:sldId id="316" r:id="rId14"/>
    <p:sldId id="312" r:id="rId15"/>
    <p:sldId id="313" r:id="rId16"/>
    <p:sldId id="314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43" r:id="rId25"/>
    <p:sldId id="325" r:id="rId26"/>
    <p:sldId id="326" r:id="rId27"/>
    <p:sldId id="327" r:id="rId28"/>
    <p:sldId id="329" r:id="rId29"/>
    <p:sldId id="331" r:id="rId30"/>
    <p:sldId id="332" r:id="rId31"/>
    <p:sldId id="333" r:id="rId32"/>
    <p:sldId id="266" r:id="rId33"/>
    <p:sldId id="272" r:id="rId34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3" userDrawn="1">
          <p15:clr>
            <a:srgbClr val="A4A3A4"/>
          </p15:clr>
        </p15:guide>
        <p15:guide id="2" pos="38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6A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5" d="100"/>
          <a:sy n="85" d="100"/>
        </p:scale>
        <p:origin x="1074" y="60"/>
      </p:cViewPr>
      <p:guideLst>
        <p:guide orient="horz" pos="2483"/>
        <p:guide pos="38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8" Type="http://schemas.openxmlformats.org/officeDocument/2006/relationships/tags" Target="tags/tag78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6C4557-314F-4A1E-9EE1-3313185E2B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6FC870-973E-43C2-9322-9BE8161961C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FC870-973E-43C2-9322-9BE8161961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注意：图像识别模块正常工作时，模块上的蓝灯会不断闪烁，若没有闪烁，则说明模块没有正常工作，则需复位或重新安装人工智能在线固件。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FC870-973E-43C2-9322-9BE8161961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注意：图像识别模块正常工作时，模块上的蓝灯会不断闪烁，若没有闪烁，则说明模块没有正常工作，则需复位或重新安装人工智能在线固件。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FC870-973E-43C2-9322-9BE8161961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注意：图像识别模块正常工作时，模块上的蓝灯会不断闪烁，若没有闪烁，则说明模块没有正常工作，则需复位或重新安装人工智能在线固件。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FC870-973E-43C2-9322-9BE8161961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注意：图像识别模块正常工作时，模块上的蓝灯会不断闪烁，若没有闪烁，则说明模块没有正常工作，则需复位或重新安装人工智能在线固件。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FC870-973E-43C2-9322-9BE8161961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注意：图像识别模块正常工作时，模块上的蓝灯会不断闪烁，若没有闪烁，则说明模块没有正常工作，则需复位或重新安装人工智能在线固件。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FC870-973E-43C2-9322-9BE8161961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注意：图像识别模块正常工作时，模块上的蓝灯会不断闪烁，若没有闪烁，则说明模块没有正常工作，则需复位或重新安装人工智能在线固件。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FC870-973E-43C2-9322-9BE8161961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注意：图像识别模块正常工作时，模块上的蓝灯会不断闪烁，若没有闪烁，则说明模块没有正常工作，则需复位或重新安装人工智能在线固件。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FC870-973E-43C2-9322-9BE8161961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注意：图像识别模块正常工作时，模块上的蓝灯会不断闪烁，若没有闪烁，则说明模块没有正常工作，则需复位或重新安装人工智能在线固件。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FC870-973E-43C2-9322-9BE8161961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注意：图像识别模块正常工作时，模块上的蓝灯会不断闪烁，若没有闪烁，则说明模块没有正常工作，则需复位或重新安装人工智能在线固件。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FC870-973E-43C2-9322-9BE8161961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注意：图像识别模块正常工作时，模块上的蓝灯会不断闪烁，若没有闪烁，则说明模块没有正常工作，则需复位或重新安装人工智能在线固件。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FC870-973E-43C2-9322-9BE8161961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FC870-973E-43C2-9322-9BE8161961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注意：图像识别模块正常工作时，模块上的蓝灯会不断闪烁，若没有闪烁，则说明模块没有正常工作，则需复位或重新安装人工智能在线固件。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FC870-973E-43C2-9322-9BE8161961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注意：图像识别模块正常工作时，模块上的蓝灯会不断闪烁，若没有闪烁，则说明模块没有正常工作，则需复位或重新安装人工智能在线固件。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FC870-973E-43C2-9322-9BE8161961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注意：图像识别模块正常工作时，模块上的蓝灯会不断闪烁，若没有闪烁，则说明模块没有正常工作，则需复位或重新安装人工智能在线固件。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FC870-973E-43C2-9322-9BE8161961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注意：图像识别模块正常工作时，模块上的蓝灯会不断闪烁，若没有闪烁，则说明模块没有正常工作，则需复位或重新安装人工智能在线固件。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FC870-973E-43C2-9322-9BE8161961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注意：图像识别模块正常工作时，模块上的蓝灯会不断闪烁，若没有闪烁，则说明模块没有正常工作，则需复位或重新安装人工智能在线固件。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FC870-973E-43C2-9322-9BE8161961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注意：图像识别模块正常工作时，模块上的蓝灯会不断闪烁，若没有闪烁，则说明模块没有正常工作，则需复位或重新安装人工智能在线固件。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FC870-973E-43C2-9322-9BE8161961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注意：图像识别模块正常工作时，模块上的蓝灯会不断闪烁，若没有闪烁，则说明模块没有正常工作，则需复位或重新安装人工智能在线固件。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FC870-973E-43C2-9322-9BE8161961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注意：图像识别模块正常工作时，模块上的蓝灯会不断闪烁，若没有闪烁，则说明模块没有正常工作，则需复位或重新安装人工智能在线固件。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FC870-973E-43C2-9322-9BE8161961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注意：图像识别模块正常工作时，模块上的蓝灯会不断闪烁，若没有闪烁，则说明模块没有正常工作，则需复位或重新安装人工智能在线固件。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FC870-973E-43C2-9322-9BE8161961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FC870-973E-43C2-9322-9BE8161961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FC870-973E-43C2-9322-9BE8161961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注意：图像识别模块正常工作时，模块上的蓝灯会不断闪烁，若没有闪烁，则说明模块没有正常工作，则需复位或重新安装人工智能在线固件。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FC870-973E-43C2-9322-9BE8161961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注意：图像识别模块正常工作时，模块上的蓝灯会不断闪烁，若没有闪烁，则说明模块没有正常工作，则需复位或重新安装人工智能在线固件。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FC870-973E-43C2-9322-9BE8161961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注意：图像识别模块正常工作时，模块上的蓝灯会不断闪烁，若没有闪烁，则说明模块没有正常工作，则需复位或重新安装人工智能在线固件。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FC870-973E-43C2-9322-9BE8161961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注意：图像识别模块正常工作时，模块上的蓝灯会不断闪烁，若没有闪烁，则说明模块没有正常工作，则需复位或重新安装人工智能在线固件。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FC870-973E-43C2-9322-9BE8161961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注意：图像识别模块正常工作时，模块上的蓝灯会不断闪烁，若没有闪烁，则说明模块没有正常工作，则需复位或重新安装人工智能在线固件。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FC870-973E-43C2-9322-9BE8161961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C6A1F-1543-4F3F-AC65-0A1FB3664D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F7007-5DD1-4987-BC6E-656F74A1C5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C6A1F-1543-4F3F-AC65-0A1FB3664D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F7007-5DD1-4987-BC6E-656F74A1C5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C6A1F-1543-4F3F-AC65-0A1FB3664D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F7007-5DD1-4987-BC6E-656F74A1C5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2977514" y="2171192"/>
            <a:ext cx="6226175" cy="888365"/>
          </a:xfrm>
          <a:prstGeom prst="rect">
            <a:avLst/>
          </a:prstGeom>
          <a:solidFill>
            <a:srgbClr val="EA54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 flipV="1">
            <a:off x="365441" y="3607972"/>
            <a:ext cx="11450320" cy="76200"/>
          </a:xfrm>
          <a:prstGeom prst="rect">
            <a:avLst/>
          </a:prstGeom>
          <a:solidFill>
            <a:srgbClr val="3471B9"/>
          </a:solidFill>
          <a:ln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直角三角形 6"/>
          <p:cNvSpPr/>
          <p:nvPr userDrawn="1"/>
        </p:nvSpPr>
        <p:spPr>
          <a:xfrm flipH="1">
            <a:off x="11005185" y="6019165"/>
            <a:ext cx="1206500" cy="854710"/>
          </a:xfrm>
          <a:prstGeom prst="rtTriangle">
            <a:avLst/>
          </a:prstGeom>
          <a:solidFill>
            <a:srgbClr val="EA54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 rot="19560000">
            <a:off x="9587230" y="6408420"/>
            <a:ext cx="3430905" cy="76200"/>
          </a:xfrm>
          <a:prstGeom prst="rect">
            <a:avLst/>
          </a:prstGeom>
          <a:solidFill>
            <a:srgbClr val="11244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9560000">
            <a:off x="8401050" y="6971665"/>
            <a:ext cx="3430905" cy="76200"/>
          </a:xfrm>
          <a:prstGeom prst="rect">
            <a:avLst/>
          </a:prstGeom>
          <a:solidFill>
            <a:srgbClr val="11244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41" y="399887"/>
            <a:ext cx="1105731" cy="1038224"/>
          </a:xfrm>
          <a:prstGeom prst="rect">
            <a:avLst/>
          </a:prstGeom>
        </p:spPr>
      </p:pic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0" y="2298700"/>
            <a:ext cx="5657850" cy="6159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12" name="内容占位符 11"/>
          <p:cNvSpPr>
            <a:spLocks noGrp="1"/>
          </p:cNvSpPr>
          <p:nvPr>
            <p:ph sz="quarter" idx="11" hasCustomPrompt="1"/>
          </p:nvPr>
        </p:nvSpPr>
        <p:spPr>
          <a:xfrm>
            <a:off x="3300827" y="4166471"/>
            <a:ext cx="5191125" cy="971550"/>
          </a:xfrm>
          <a:prstGeom prst="rect">
            <a:avLst/>
          </a:prstGeom>
        </p:spPr>
        <p:txBody>
          <a:bodyPr/>
          <a:lstStyle>
            <a:lvl1pPr marL="285750" indent="-285750" algn="ctr">
              <a:buFont typeface="Wingdings" panose="05000000000000000000" pitchFamily="2" charset="2"/>
              <a:buChar char="l"/>
              <a:defRPr sz="1800"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主讲人：   ***</a:t>
            </a:r>
            <a:endParaRPr lang="en-US" altLang="zh-CN" dirty="0"/>
          </a:p>
          <a:p>
            <a:pPr lvl="0"/>
            <a:r>
              <a:rPr lang="zh-CN" altLang="en-US" dirty="0"/>
              <a:t>课时：</a:t>
            </a:r>
            <a:r>
              <a:rPr lang="en-US" altLang="zh-CN" dirty="0"/>
              <a:t>90</a:t>
            </a:r>
            <a:r>
              <a:rPr lang="zh-CN" altLang="en-US" dirty="0"/>
              <a:t>分钟</a:t>
            </a:r>
            <a:endParaRPr lang="en-US" altLang="zh-CN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28" y="3910964"/>
            <a:ext cx="3018015" cy="2788762"/>
          </a:xfrm>
          <a:prstGeom prst="rect">
            <a:avLst/>
          </a:prstGeom>
        </p:spPr>
      </p:pic>
      <p:sp>
        <p:nvSpPr>
          <p:cNvPr id="16" name="文本框 15"/>
          <p:cNvSpPr txBox="1"/>
          <p:nvPr userDrawn="1"/>
        </p:nvSpPr>
        <p:spPr>
          <a:xfrm>
            <a:off x="1660841" y="659772"/>
            <a:ext cx="3396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1124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巡线侠拓展包配套资源</a:t>
            </a:r>
            <a:endParaRPr lang="en-US" altLang="zh-CN" sz="2000" b="1" dirty="0">
              <a:solidFill>
                <a:srgbClr val="11244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1234440" y="697230"/>
            <a:ext cx="4757420" cy="648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方正兰亭中粗黑_GBK" charset="0"/>
                <a:ea typeface="方正兰亭中粗黑_GBK" charset="0"/>
                <a:sym typeface="+mn-ea"/>
              </a:rPr>
              <a:t>新朋友</a:t>
            </a:r>
            <a:r>
              <a:rPr lang="en-US" altLang="zh-CN" sz="3600" dirty="0">
                <a:solidFill>
                  <a:schemeClr val="bg1"/>
                </a:solidFill>
                <a:latin typeface="方正兰亭中粗黑_GBK" charset="0"/>
                <a:ea typeface="方正兰亭中粗黑_GBK" charset="0"/>
                <a:sym typeface="+mn-ea"/>
              </a:rPr>
              <a:t>——</a:t>
            </a:r>
            <a:r>
              <a:rPr lang="zh-CN" altLang="en-US" sz="3600" dirty="0">
                <a:solidFill>
                  <a:schemeClr val="bg1"/>
                </a:solidFill>
                <a:latin typeface="方正兰亭中粗黑_GBK" charset="0"/>
                <a:ea typeface="方正兰亭中粗黑_GBK" charset="0"/>
                <a:sym typeface="+mn-ea"/>
              </a:rPr>
              <a:t>录放模块</a:t>
            </a:r>
            <a:endParaRPr lang="zh-CN" altLang="en-US" sz="3600" dirty="0">
              <a:solidFill>
                <a:schemeClr val="bg1"/>
              </a:solidFill>
              <a:latin typeface="方正兰亭中粗黑_GBK" charset="0"/>
              <a:ea typeface="方正兰亭中粗黑_GBK" charset="0"/>
              <a:sym typeface="+mn-ea"/>
            </a:endParaRPr>
          </a:p>
        </p:txBody>
      </p:sp>
      <p:sp>
        <p:nvSpPr>
          <p:cNvPr id="33" name="矩形 32"/>
          <p:cNvSpPr/>
          <p:nvPr userDrawn="1"/>
        </p:nvSpPr>
        <p:spPr>
          <a:xfrm>
            <a:off x="643890" y="636905"/>
            <a:ext cx="11176635" cy="781685"/>
          </a:xfrm>
          <a:prstGeom prst="rect">
            <a:avLst/>
          </a:prstGeom>
          <a:solidFill>
            <a:srgbClr val="EA54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 userDrawn="1"/>
        </p:nvSpPr>
        <p:spPr>
          <a:xfrm rot="8760000">
            <a:off x="-2168525" y="1633855"/>
            <a:ext cx="3430905" cy="76200"/>
          </a:xfrm>
          <a:prstGeom prst="rect">
            <a:avLst/>
          </a:prstGeom>
          <a:solidFill>
            <a:srgbClr val="11244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 rot="8760000">
            <a:off x="-1370965" y="848995"/>
            <a:ext cx="3430905" cy="76200"/>
          </a:xfrm>
          <a:prstGeom prst="rect">
            <a:avLst/>
          </a:prstGeom>
          <a:solidFill>
            <a:srgbClr val="11244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 rot="2700000">
            <a:off x="9637395" y="6350635"/>
            <a:ext cx="733425" cy="733425"/>
          </a:xfrm>
          <a:prstGeom prst="rect">
            <a:avLst/>
          </a:prstGeom>
          <a:solidFill>
            <a:srgbClr val="EA54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 rot="2880000">
            <a:off x="9957435" y="6343650"/>
            <a:ext cx="1769110" cy="1769110"/>
          </a:xfrm>
          <a:prstGeom prst="rect">
            <a:avLst/>
          </a:prstGeom>
          <a:solidFill>
            <a:srgbClr val="347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 rot="3000000">
            <a:off x="10991215" y="6428740"/>
            <a:ext cx="913765" cy="913765"/>
          </a:xfrm>
          <a:prstGeom prst="rect">
            <a:avLst/>
          </a:prstGeom>
          <a:solidFill>
            <a:srgbClr val="EA54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 userDrawn="1"/>
        </p:nvSpPr>
        <p:spPr>
          <a:xfrm rot="2760000">
            <a:off x="10220960" y="6030595"/>
            <a:ext cx="249555" cy="249555"/>
          </a:xfrm>
          <a:prstGeom prst="rect">
            <a:avLst/>
          </a:prstGeom>
          <a:solidFill>
            <a:srgbClr val="112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 rot="3060000">
            <a:off x="11783695" y="5556250"/>
            <a:ext cx="1005205" cy="1005205"/>
          </a:xfrm>
          <a:prstGeom prst="rect">
            <a:avLst/>
          </a:prstGeom>
          <a:solidFill>
            <a:srgbClr val="EA54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921067" y="796384"/>
            <a:ext cx="10515600" cy="615820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0" hasCustomPrompt="1"/>
          </p:nvPr>
        </p:nvSpPr>
        <p:spPr>
          <a:xfrm>
            <a:off x="1235075" y="1878013"/>
            <a:ext cx="9872663" cy="436403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/>
        </p:nvSpPr>
        <p:spPr>
          <a:xfrm>
            <a:off x="643890" y="636905"/>
            <a:ext cx="11176635" cy="781685"/>
          </a:xfrm>
          <a:prstGeom prst="rect">
            <a:avLst/>
          </a:prstGeom>
          <a:solidFill>
            <a:srgbClr val="EA54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很高兴与你们一起完成本节课的学习之旅！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 userDrawn="1"/>
        </p:nvSpPr>
        <p:spPr>
          <a:xfrm>
            <a:off x="4152588" y="1805473"/>
            <a:ext cx="4737735" cy="16707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dirty="0">
                <a:solidFill>
                  <a:srgbClr val="112443"/>
                </a:solidFill>
              </a:rPr>
              <a:t>Thanks</a:t>
            </a:r>
            <a:r>
              <a:rPr lang="zh-CN" altLang="en-US" sz="9600" dirty="0">
                <a:solidFill>
                  <a:srgbClr val="112443"/>
                </a:solidFill>
              </a:rPr>
              <a:t>！</a:t>
            </a:r>
            <a:endParaRPr lang="zh-CN" altLang="en-US" sz="9600" dirty="0">
              <a:solidFill>
                <a:srgbClr val="112443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07" y="1796233"/>
            <a:ext cx="2113840" cy="22387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143" y="3863067"/>
            <a:ext cx="2270312" cy="2133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201" y="2998236"/>
            <a:ext cx="2274855" cy="19283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ippl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C6A1F-1543-4F3F-AC65-0A1FB3664D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F7007-5DD1-4987-BC6E-656F74A1C5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C6A1F-1543-4F3F-AC65-0A1FB3664D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F7007-5DD1-4987-BC6E-656F74A1C5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C6A1F-1543-4F3F-AC65-0A1FB3664D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F7007-5DD1-4987-BC6E-656F74A1C5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C6A1F-1543-4F3F-AC65-0A1FB3664D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F7007-5DD1-4987-BC6E-656F74A1C5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C6A1F-1543-4F3F-AC65-0A1FB3664D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F7007-5DD1-4987-BC6E-656F74A1C5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C6A1F-1543-4F3F-AC65-0A1FB3664D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F7007-5DD1-4987-BC6E-656F74A1C5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C6A1F-1543-4F3F-AC65-0A1FB3664D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F7007-5DD1-4987-BC6E-656F74A1C5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C6A1F-1543-4F3F-AC65-0A1FB3664D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F7007-5DD1-4987-BC6E-656F74A1C5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C6A1F-1543-4F3F-AC65-0A1FB3664D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F7007-5DD1-4987-BC6E-656F74A1C55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1.png"/><Relationship Id="rId2" Type="http://schemas.openxmlformats.org/officeDocument/2006/relationships/tags" Target="../tags/tag41.xml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43.xml"/><Relationship Id="rId1" Type="http://schemas.openxmlformats.org/officeDocument/2006/relationships/tags" Target="../tags/tag4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tags" Target="../tags/tag52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5.png"/><Relationship Id="rId2" Type="http://schemas.openxmlformats.org/officeDocument/2006/relationships/tags" Target="../tags/tag53.xml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tags" Target="../tags/tag54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29.jpeg"/><Relationship Id="rId3" Type="http://schemas.openxmlformats.org/officeDocument/2006/relationships/image" Target="../media/image28.png"/><Relationship Id="rId2" Type="http://schemas.openxmlformats.org/officeDocument/2006/relationships/tags" Target="../tags/tag55.xml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tags" Target="../tags/tag56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tags" Target="../tags/tag5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tags" Target="../tags/tag58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36.png"/><Relationship Id="rId2" Type="http://schemas.openxmlformats.org/officeDocument/2006/relationships/tags" Target="../tags/tag59.xml"/><Relationship Id="rId1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tags" Target="../tags/tag6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tags" Target="../tags/tag61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6.xml"/><Relationship Id="rId4" Type="http://schemas.openxmlformats.org/officeDocument/2006/relationships/image" Target="../media/image41.png"/><Relationship Id="rId3" Type="http://schemas.openxmlformats.org/officeDocument/2006/relationships/tags" Target="../tags/tag65.xml"/><Relationship Id="rId2" Type="http://schemas.openxmlformats.org/officeDocument/2006/relationships/image" Target="../media/image40.png"/><Relationship Id="rId1" Type="http://schemas.openxmlformats.org/officeDocument/2006/relationships/tags" Target="../tags/tag64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6.xml"/><Relationship Id="rId8" Type="http://schemas.openxmlformats.org/officeDocument/2006/relationships/slideLayout" Target="../slideLayouts/slideLayout13.xml"/><Relationship Id="rId7" Type="http://schemas.openxmlformats.org/officeDocument/2006/relationships/tags" Target="../tags/tag70.xml"/><Relationship Id="rId6" Type="http://schemas.openxmlformats.org/officeDocument/2006/relationships/image" Target="../media/image44.png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tags" Target="../tags/tag75.xml"/><Relationship Id="rId7" Type="http://schemas.openxmlformats.org/officeDocument/2006/relationships/image" Target="../media/image47.png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0" Type="http://schemas.openxmlformats.org/officeDocument/2006/relationships/notesSlide" Target="../notesSlides/notesSlide27.xml"/><Relationship Id="rId1" Type="http://schemas.openxmlformats.org/officeDocument/2006/relationships/tags" Target="../tags/tag71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77.xml"/><Relationship Id="rId1" Type="http://schemas.openxmlformats.org/officeDocument/2006/relationships/tags" Target="../tags/tag76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../media/image9.png"/><Relationship Id="rId3" Type="http://schemas.openxmlformats.org/officeDocument/2006/relationships/tags" Target="../tags/tag1.xml"/><Relationship Id="rId2" Type="http://schemas.openxmlformats.org/officeDocument/2006/relationships/image" Target="../media/image8.png"/><Relationship Id="rId14" Type="http://schemas.openxmlformats.org/officeDocument/2006/relationships/notesSlide" Target="../notesSlides/notesSlide2.xml"/><Relationship Id="rId13" Type="http://schemas.openxmlformats.org/officeDocument/2006/relationships/slideLayout" Target="../slideLayouts/slideLayout13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image" Target="../media/image10.png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3" Type="http://schemas.openxmlformats.org/officeDocument/2006/relationships/notesSlide" Target="../notesSlides/notesSlide3.xml"/><Relationship Id="rId22" Type="http://schemas.openxmlformats.org/officeDocument/2006/relationships/slideLayout" Target="../slideLayouts/slideLayout13.xml"/><Relationship Id="rId21" Type="http://schemas.openxmlformats.org/officeDocument/2006/relationships/tags" Target="../tags/tag28.xml"/><Relationship Id="rId20" Type="http://schemas.openxmlformats.org/officeDocument/2006/relationships/tags" Target="../tags/tag27.xml"/><Relationship Id="rId2" Type="http://schemas.openxmlformats.org/officeDocument/2006/relationships/image" Target="../media/image9.png"/><Relationship Id="rId19" Type="http://schemas.openxmlformats.org/officeDocument/2006/relationships/tags" Target="../tags/tag26.xml"/><Relationship Id="rId18" Type="http://schemas.openxmlformats.org/officeDocument/2006/relationships/tags" Target="../tags/tag25.xml"/><Relationship Id="rId17" Type="http://schemas.openxmlformats.org/officeDocument/2006/relationships/tags" Target="../tags/tag24.xml"/><Relationship Id="rId16" Type="http://schemas.openxmlformats.org/officeDocument/2006/relationships/tags" Target="../tags/tag23.xml"/><Relationship Id="rId15" Type="http://schemas.openxmlformats.org/officeDocument/2006/relationships/tags" Target="../tags/tag22.xml"/><Relationship Id="rId14" Type="http://schemas.openxmlformats.org/officeDocument/2006/relationships/tags" Target="../tags/tag21.xml"/><Relationship Id="rId13" Type="http://schemas.openxmlformats.org/officeDocument/2006/relationships/tags" Target="../tags/tag20.xml"/><Relationship Id="rId12" Type="http://schemas.openxmlformats.org/officeDocument/2006/relationships/tags" Target="../tags/tag19.xml"/><Relationship Id="rId11" Type="http://schemas.openxmlformats.org/officeDocument/2006/relationships/tags" Target="../tags/tag18.xml"/><Relationship Id="rId10" Type="http://schemas.openxmlformats.org/officeDocument/2006/relationships/tags" Target="../tags/tag17.xml"/><Relationship Id="rId1" Type="http://schemas.openxmlformats.org/officeDocument/2006/relationships/tags" Target="../tags/tag10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13.xml"/><Relationship Id="rId10" Type="http://schemas.openxmlformats.org/officeDocument/2006/relationships/image" Target="../media/image14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35.xml"/><Relationship Id="rId2" Type="http://schemas.openxmlformats.org/officeDocument/2006/relationships/image" Target="../media/image12.png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7.png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8.png"/><Relationship Id="rId2" Type="http://schemas.openxmlformats.org/officeDocument/2006/relationships/tags" Target="../tags/tag39.xml"/><Relationship Id="rId1" Type="http://schemas.openxmlformats.org/officeDocument/2006/relationships/tags" Target="../tags/tag38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7.png"/><Relationship Id="rId3" Type="http://schemas.openxmlformats.org/officeDocument/2006/relationships/tags" Target="../tags/tag40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0000" lnSpcReduction="10000"/>
          </a:bodyPr>
          <a:lstStyle/>
          <a:p>
            <a:r>
              <a:rPr lang="zh-CN" altLang="en-US" dirty="0"/>
              <a:t>主讲人：   ***</a:t>
            </a:r>
            <a:endParaRPr lang="en-US" altLang="zh-CN" dirty="0"/>
          </a:p>
          <a:p>
            <a:r>
              <a:rPr lang="zh-CN" altLang="en-US" dirty="0"/>
              <a:t>课时：</a:t>
            </a:r>
            <a:r>
              <a:rPr lang="en-US" altLang="zh-CN" dirty="0"/>
              <a:t>90~180</a:t>
            </a:r>
            <a:r>
              <a:rPr lang="zh-CN" altLang="en-US" dirty="0"/>
              <a:t>分钟</a:t>
            </a:r>
            <a:endParaRPr lang="zh-CN" altLang="en-US" dirty="0"/>
          </a:p>
          <a:p>
            <a:r>
              <a:rPr lang="zh-CN" altLang="en-US" dirty="0"/>
              <a:t>本节内容根据学生实际能力分</a:t>
            </a:r>
            <a:r>
              <a:rPr lang="en-US" altLang="zh-CN" dirty="0"/>
              <a:t>1~2</a:t>
            </a:r>
            <a:r>
              <a:rPr lang="zh-CN" altLang="en-US" dirty="0"/>
              <a:t>次课程完成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第九，十课 机器人的视觉（一）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人脸"/>
          <p:cNvPicPr>
            <a:picLocks noChangeAspect="1"/>
          </p:cNvPicPr>
          <p:nvPr/>
        </p:nvPicPr>
        <p:blipFill>
          <a:blip r:embed="rId1"/>
          <a:srcRect l="4894" t="4987" r="5329" b="15342"/>
          <a:stretch>
            <a:fillRect/>
          </a:stretch>
        </p:blipFill>
        <p:spPr>
          <a:xfrm>
            <a:off x="462915" y="1412240"/>
            <a:ext cx="3455035" cy="2741930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动手实践</a:t>
            </a:r>
            <a:endParaRPr lang="zh-CN" altLang="en-US" dirty="0"/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4014470" y="1652270"/>
            <a:ext cx="3066415" cy="6451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在人脸识别模式中，可以点击确认键，进入设置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491105" y="1964690"/>
            <a:ext cx="285115" cy="33274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箭头连接符 7"/>
          <p:cNvCxnSpPr>
            <a:endCxn id="7" idx="3"/>
          </p:cNvCxnSpPr>
          <p:nvPr/>
        </p:nvCxnSpPr>
        <p:spPr>
          <a:xfrm flipH="1">
            <a:off x="2776220" y="1984375"/>
            <a:ext cx="1263650" cy="14668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470" y="3781425"/>
            <a:ext cx="3790950" cy="3076575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4860290" y="4267835"/>
            <a:ext cx="372745" cy="33274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4786630" y="3228340"/>
            <a:ext cx="1755140" cy="53975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5129530" y="3248025"/>
            <a:ext cx="1363345" cy="101981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6485890" y="2783840"/>
            <a:ext cx="3213100" cy="92202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进入设置后，此时再拨动左侧拨片，则会删除之前录入的照片，清空所记录识别的人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983855" y="4363085"/>
            <a:ext cx="2792095" cy="6451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若不删除，则向下按拨片，返回上一级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16" grpId="0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动手实践</a:t>
            </a:r>
            <a:endParaRPr lang="zh-CN" altLang="en-US" dirty="0"/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203700" y="1548130"/>
            <a:ext cx="3487420" cy="6451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与你的同学互相录入人脸识别，看看它是否把你们区分开了呢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3963035" y="2961005"/>
            <a:ext cx="4145280" cy="1134745"/>
          </a:xfrm>
          <a:prstGeom prst="rect">
            <a:avLst/>
          </a:prstGeom>
        </p:spPr>
        <p:txBody>
          <a:bodyPr wrap="square">
            <a:noAutofit/>
          </a:bodyPr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使用时，尽可能保证人脸背后的背景简单干净（纯白色墙壁背景最好）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势相关"/>
          <p:cNvPicPr>
            <a:picLocks noChangeAspect="1"/>
          </p:cNvPicPr>
          <p:nvPr/>
        </p:nvPicPr>
        <p:blipFill>
          <a:blip r:embed="rId1"/>
          <a:srcRect l="4988" t="4512" r="6190" b="15406"/>
          <a:stretch>
            <a:fillRect/>
          </a:stretch>
        </p:blipFill>
        <p:spPr>
          <a:xfrm>
            <a:off x="6116320" y="2719705"/>
            <a:ext cx="3844925" cy="3099435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动手实践</a:t>
            </a:r>
            <a:endParaRPr lang="zh-CN" altLang="en-US" dirty="0"/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1136650" y="1526540"/>
            <a:ext cx="2231390" cy="6451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按下退出人脸相关后，向右波动拨片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弧形 3"/>
          <p:cNvSpPr/>
          <p:nvPr/>
        </p:nvSpPr>
        <p:spPr>
          <a:xfrm>
            <a:off x="1078230" y="2278380"/>
            <a:ext cx="745490" cy="441325"/>
          </a:xfrm>
          <a:prstGeom prst="arc">
            <a:avLst>
              <a:gd name="adj1" fmla="val 12973366"/>
              <a:gd name="adj2" fmla="val 0"/>
            </a:avLst>
          </a:prstGeom>
          <a:ln w="38100">
            <a:solidFill>
              <a:srgbClr val="FF0000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935085" y="1743710"/>
            <a:ext cx="1878330" cy="6451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按右上角确认键进入手势相关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圆角矩形 10"/>
          <p:cNvSpPr/>
          <p:nvPr>
            <p:custDataLst>
              <p:tags r:id="rId3"/>
            </p:custDataLst>
          </p:nvPr>
        </p:nvSpPr>
        <p:spPr>
          <a:xfrm>
            <a:off x="8665845" y="3326765"/>
            <a:ext cx="372745" cy="33274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>
            <p:custDataLst>
              <p:tags r:id="rId4"/>
            </p:custDataLst>
          </p:nvPr>
        </p:nvCxnSpPr>
        <p:spPr>
          <a:xfrm flipH="1">
            <a:off x="8935085" y="2396490"/>
            <a:ext cx="342900" cy="93027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>
            <p:custDataLst>
              <p:tags r:id="rId5"/>
            </p:custDataLst>
          </p:nvPr>
        </p:nvCxnSpPr>
        <p:spPr>
          <a:xfrm>
            <a:off x="9277985" y="2406650"/>
            <a:ext cx="0" cy="5003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人脸相关"/>
          <p:cNvPicPr>
            <a:picLocks noChangeAspect="1"/>
          </p:cNvPicPr>
          <p:nvPr/>
        </p:nvPicPr>
        <p:blipFill>
          <a:blip r:embed="rId6"/>
          <a:srcRect l="4729" t="6079" r="7129" b="15250"/>
          <a:stretch>
            <a:fillRect/>
          </a:stretch>
        </p:blipFill>
        <p:spPr>
          <a:xfrm>
            <a:off x="665480" y="2426335"/>
            <a:ext cx="3638550" cy="2903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8" grpId="0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动手实践</a:t>
            </a:r>
            <a:endParaRPr lang="zh-CN" altLang="en-US" dirty="0"/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3906520" y="1529080"/>
            <a:ext cx="3977640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手势相关内分：简单手势与猜拳手势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4107180" y="2198370"/>
            <a:ext cx="3977640" cy="92202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在使用手势相关功能前，尽可能保证背景简单整洁（例如相机对准纯白色墙壁做背景最好）</a:t>
            </a:r>
            <a:endParaRPr lang="zh-CN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4107180" y="3449320"/>
            <a:ext cx="3977640" cy="6451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简单手势会根据伸出的手指数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反馈数字</a:t>
            </a:r>
            <a:r>
              <a:rPr lang="en-US" alt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1——5</a:t>
            </a:r>
            <a:endParaRPr lang="en-US" altLang="zh-CN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4107180" y="4422775"/>
            <a:ext cx="3977640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猜拳手势，能说出剪刀石头布</a:t>
            </a:r>
            <a:endParaRPr lang="zh-CN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动手实践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7682230" y="1803400"/>
            <a:ext cx="1820545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进入颜色相关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1136650" y="1526540"/>
            <a:ext cx="2231390" cy="6451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按下退出手势相关后，向右波动拨片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弧形 3"/>
          <p:cNvSpPr/>
          <p:nvPr/>
        </p:nvSpPr>
        <p:spPr>
          <a:xfrm>
            <a:off x="1078230" y="2278380"/>
            <a:ext cx="745490" cy="441325"/>
          </a:xfrm>
          <a:prstGeom prst="arc">
            <a:avLst>
              <a:gd name="adj1" fmla="val 12973366"/>
              <a:gd name="adj2" fmla="val 0"/>
            </a:avLst>
          </a:prstGeom>
          <a:ln w="38100">
            <a:solidFill>
              <a:srgbClr val="FF0000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手势相关"/>
          <p:cNvPicPr>
            <a:picLocks noChangeAspect="1"/>
          </p:cNvPicPr>
          <p:nvPr/>
        </p:nvPicPr>
        <p:blipFill>
          <a:blip r:embed="rId2"/>
          <a:srcRect l="5274" t="3692" r="5550" b="14282"/>
          <a:stretch>
            <a:fillRect/>
          </a:stretch>
        </p:blipFill>
        <p:spPr>
          <a:xfrm>
            <a:off x="715010" y="2445385"/>
            <a:ext cx="4305935" cy="3541395"/>
          </a:xfrm>
          <a:prstGeom prst="rect">
            <a:avLst/>
          </a:prstGeom>
        </p:spPr>
      </p:pic>
      <p:pic>
        <p:nvPicPr>
          <p:cNvPr id="8" name="图片 7" descr="颜色相关"/>
          <p:cNvPicPr>
            <a:picLocks noChangeAspect="1"/>
          </p:cNvPicPr>
          <p:nvPr/>
        </p:nvPicPr>
        <p:blipFill>
          <a:blip r:embed="rId3"/>
          <a:srcRect l="5079" t="3870" r="6105" b="15892"/>
          <a:stretch>
            <a:fillRect/>
          </a:stretch>
        </p:blipFill>
        <p:spPr>
          <a:xfrm>
            <a:off x="6688455" y="2278380"/>
            <a:ext cx="4286250" cy="3462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vc泡腾片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8850" y="3185160"/>
            <a:ext cx="4411980" cy="3945255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动手实践</a:t>
            </a:r>
            <a:endParaRPr lang="zh-CN" altLang="en-US" dirty="0"/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3906520" y="1529080"/>
            <a:ext cx="4636770" cy="92202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进入颜色相关后，可通过左右拨片选择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颜色小球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自定义颜色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20750" y="2677160"/>
            <a:ext cx="2675255" cy="92202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将扩展包内的</a:t>
            </a:r>
            <a:r>
              <a:rPr lang="en-US" alt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种</a:t>
            </a:r>
            <a:r>
              <a:rPr 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颜色小球一一放于镜头前，相机将说出小球的颜色</a:t>
            </a:r>
            <a:endParaRPr lang="zh-CN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369050" y="2344420"/>
            <a:ext cx="3949065" cy="92202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自定义颜色：将想要识别的颜色放入中心</a:t>
            </a:r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紫色小框，识别的物体颜色尽可能布满整个紫色小框再按确认键拍照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8214995" y="3266440"/>
            <a:ext cx="59055" cy="14224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0200640" y="3480435"/>
            <a:ext cx="1644015" cy="92202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拍照后，即可识别如图所示橙色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200640" y="4616450"/>
            <a:ext cx="1644015" cy="92202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识别多种自定义颜色，多次拍照即可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 descr="小球"/>
          <p:cNvPicPr>
            <a:picLocks noChangeAspect="1"/>
          </p:cNvPicPr>
          <p:nvPr/>
        </p:nvPicPr>
        <p:blipFill>
          <a:blip r:embed="rId3"/>
          <a:srcRect l="3987" t="4272" r="5571" b="14382"/>
          <a:stretch>
            <a:fillRect/>
          </a:stretch>
        </p:blipFill>
        <p:spPr>
          <a:xfrm>
            <a:off x="831850" y="3599180"/>
            <a:ext cx="3442970" cy="2769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动手实践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7682230" y="1803400"/>
            <a:ext cx="1820545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进入数字相关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1136650" y="1526540"/>
            <a:ext cx="2231390" cy="6451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退出颜色相关后，向右波动拨片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弧形 3"/>
          <p:cNvSpPr/>
          <p:nvPr/>
        </p:nvSpPr>
        <p:spPr>
          <a:xfrm>
            <a:off x="1078230" y="2278380"/>
            <a:ext cx="745490" cy="441325"/>
          </a:xfrm>
          <a:prstGeom prst="arc">
            <a:avLst>
              <a:gd name="adj1" fmla="val 12973366"/>
              <a:gd name="adj2" fmla="val 0"/>
            </a:avLst>
          </a:prstGeom>
          <a:ln w="38100">
            <a:solidFill>
              <a:srgbClr val="FF0000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 descr="颜色相关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05" y="2286000"/>
            <a:ext cx="4348480" cy="3888105"/>
          </a:xfrm>
          <a:prstGeom prst="rect">
            <a:avLst/>
          </a:prstGeom>
        </p:spPr>
      </p:pic>
      <p:pic>
        <p:nvPicPr>
          <p:cNvPr id="7" name="图片 6" descr="数字相关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120" y="2233930"/>
            <a:ext cx="4406900" cy="3940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数字5"/>
          <p:cNvPicPr>
            <a:picLocks noChangeAspect="1"/>
          </p:cNvPicPr>
          <p:nvPr/>
        </p:nvPicPr>
        <p:blipFill>
          <a:blip r:embed="rId1"/>
          <a:srcRect l="5094" t="4553" r="6953" b="15368"/>
          <a:stretch>
            <a:fillRect/>
          </a:stretch>
        </p:blipFill>
        <p:spPr>
          <a:xfrm>
            <a:off x="371475" y="3759835"/>
            <a:ext cx="3655695" cy="2976245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动手实践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8408035" y="2334260"/>
            <a:ext cx="1820545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进入车牌识别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4648200" y="1412240"/>
            <a:ext cx="2633980" cy="92202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数字相关也分两项功能：</a:t>
            </a:r>
            <a:b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数字卡片识别</a:t>
            </a:r>
            <a:r>
              <a:rPr lang="en-US" alt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0~9</a:t>
            </a:r>
            <a:endParaRPr lang="en-US" altLang="zh-CN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以及车牌识别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79805" y="2560955"/>
            <a:ext cx="2675255" cy="11988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将扩展包内的</a:t>
            </a:r>
            <a:r>
              <a:rPr lang="en-US" alt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0~9</a:t>
            </a:r>
            <a:r>
              <a:rPr 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数字卡片一一放于镜头前，相机将说出对应的数字</a:t>
            </a:r>
            <a:r>
              <a:rPr lang="en-US" alt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，也有置信度</a:t>
            </a:r>
            <a:r>
              <a:rPr lang="en-US" alt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75%</a:t>
            </a:r>
            <a:r>
              <a:rPr 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显示</a:t>
            </a:r>
            <a:endParaRPr lang="zh-CN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 descr="image-removebg-preview - 2023-05-23T153737.6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605" y="1526540"/>
            <a:ext cx="1311275" cy="1034415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1103630" y="4316730"/>
            <a:ext cx="558800" cy="51943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>
            <a:endCxn id="11" idx="0"/>
          </p:cNvCxnSpPr>
          <p:nvPr/>
        </p:nvCxnSpPr>
        <p:spPr>
          <a:xfrm flipH="1">
            <a:off x="1383030" y="3649980"/>
            <a:ext cx="666115" cy="66675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图片 99"/>
          <p:cNvPicPr/>
          <p:nvPr/>
        </p:nvPicPr>
        <p:blipFill>
          <a:blip r:embed="rId4"/>
          <a:stretch>
            <a:fillRect/>
          </a:stretch>
        </p:blipFill>
        <p:spPr>
          <a:xfrm>
            <a:off x="6335395" y="3220720"/>
            <a:ext cx="5469890" cy="30791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/>
        </p:nvSpPr>
        <p:spPr>
          <a:xfrm>
            <a:off x="8408035" y="2777490"/>
            <a:ext cx="2183765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尝试识别各种车牌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bldLvl="0" animBg="1"/>
      <p:bldP spid="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动手实践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7682230" y="1803400"/>
            <a:ext cx="1820545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进入码类相关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1136650" y="1526540"/>
            <a:ext cx="2231390" cy="6451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退出数字相关后，向右波动拨片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弧形 3"/>
          <p:cNvSpPr/>
          <p:nvPr/>
        </p:nvSpPr>
        <p:spPr>
          <a:xfrm>
            <a:off x="1078230" y="2278380"/>
            <a:ext cx="745490" cy="441325"/>
          </a:xfrm>
          <a:prstGeom prst="arc">
            <a:avLst>
              <a:gd name="adj1" fmla="val 12973366"/>
              <a:gd name="adj2" fmla="val 0"/>
            </a:avLst>
          </a:prstGeom>
          <a:ln w="38100">
            <a:solidFill>
              <a:srgbClr val="FF0000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数字相关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2310765"/>
            <a:ext cx="3990975" cy="3568700"/>
          </a:xfrm>
          <a:prstGeom prst="rect">
            <a:avLst/>
          </a:prstGeom>
        </p:spPr>
      </p:pic>
      <p:pic>
        <p:nvPicPr>
          <p:cNvPr id="8" name="图片 7" descr="码类相关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360" y="2278380"/>
            <a:ext cx="3990975" cy="3568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动手实践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769485" y="1567815"/>
            <a:ext cx="3870325" cy="11988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码类相关共有三项功能：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二维码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2AprilTag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条形码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1" name="图片 10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515351" y="3600450"/>
            <a:ext cx="3676649" cy="1962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9762490" y="3315970"/>
            <a:ext cx="11817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条形码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3735" y="2254885"/>
            <a:ext cx="293814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https://cli.im/text</a:t>
            </a:r>
            <a:endParaRPr lang="en-US" altLang="zh-CN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使用草料二维码制作网站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设计一个你的二维码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例：下图为文字二维码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11" name="图片 10" descr="Weeemak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40" y="3731260"/>
            <a:ext cx="3126740" cy="3126740"/>
          </a:xfrm>
          <a:prstGeom prst="rect">
            <a:avLst/>
          </a:prstGeom>
        </p:spPr>
      </p:pic>
      <p:pic>
        <p:nvPicPr>
          <p:cNvPr id="12" name="图片 11" descr="tag36h11_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130" y="4013200"/>
            <a:ext cx="1812925" cy="234696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313045" y="3362960"/>
            <a:ext cx="17310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AprilTag 0</a:t>
            </a:r>
            <a:endParaRPr lang="en-US" altLang="zh-CN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课堂引入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36342" y="1759391"/>
            <a:ext cx="10221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 随着科学技术的发展，越来越多的技术被应用到我们的生活中。其中，图像识别技术就以强大的图像处理和解析能力，被广泛应用于人工智能的相关产品中。</a:t>
            </a:r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图像识别是指利用计算机对图像进行处理、分析和理解，以识别各种不同模式的目标和对像的技术。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063" y="2657552"/>
            <a:ext cx="4157016" cy="291162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21067" y="297495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 图像识别是以图像的主要特征为基础的。每个图像都有它的特征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如字母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有个尖，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有个圈、而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Y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的中心有个锐角等。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21067" y="423894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 图形刺激作用于感觉器官，人们辨认出它是经验过的某一图形的过程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也叫图像再认。在图像识别中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既要有当时进入感官的信息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也要有记忆中存储的信息。只有通过存储的信息与当前的信息进行比较的加工过程，才能实现对图像的再认。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21066" y="6056937"/>
            <a:ext cx="78914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图像识别的过程：扫描识别物体→与数据库相比较→确定扫描物体的信息。</a:t>
            </a:r>
            <a:endParaRPr lang="en-US" altLang="zh-CN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动手实践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7820025" y="2171700"/>
            <a:ext cx="1820545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进入形状相关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1136650" y="1526540"/>
            <a:ext cx="2231390" cy="6451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按下退出码类相关后，向右波动拨片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弧形 3"/>
          <p:cNvSpPr/>
          <p:nvPr/>
        </p:nvSpPr>
        <p:spPr>
          <a:xfrm>
            <a:off x="1343025" y="2286000"/>
            <a:ext cx="745490" cy="441325"/>
          </a:xfrm>
          <a:prstGeom prst="arc">
            <a:avLst>
              <a:gd name="adj1" fmla="val 12973366"/>
              <a:gd name="adj2" fmla="val 0"/>
            </a:avLst>
          </a:prstGeom>
          <a:ln w="38100">
            <a:solidFill>
              <a:srgbClr val="FF0000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 descr="image-removebg-preview - 2023-05-23T162642.898"/>
          <p:cNvPicPr>
            <a:picLocks noChangeAspect="1"/>
          </p:cNvPicPr>
          <p:nvPr/>
        </p:nvPicPr>
        <p:blipFill>
          <a:blip r:embed="rId2"/>
          <a:srcRect l="3547" t="4734" r="5463" b="10904"/>
          <a:stretch>
            <a:fillRect/>
          </a:stretch>
        </p:blipFill>
        <p:spPr>
          <a:xfrm>
            <a:off x="6984365" y="2540000"/>
            <a:ext cx="3754120" cy="3108960"/>
          </a:xfrm>
          <a:prstGeom prst="rect">
            <a:avLst/>
          </a:prstGeom>
        </p:spPr>
      </p:pic>
      <p:pic>
        <p:nvPicPr>
          <p:cNvPr id="5" name="图片 4" descr="码类相关"/>
          <p:cNvPicPr>
            <a:picLocks noChangeAspect="1"/>
          </p:cNvPicPr>
          <p:nvPr/>
        </p:nvPicPr>
        <p:blipFill>
          <a:blip r:embed="rId3"/>
          <a:srcRect l="5024" t="3148" r="5304" b="15606"/>
          <a:stretch>
            <a:fillRect/>
          </a:stretch>
        </p:blipFill>
        <p:spPr>
          <a:xfrm>
            <a:off x="999490" y="2435860"/>
            <a:ext cx="3864610" cy="3130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动手实践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228725" y="2230120"/>
            <a:ext cx="1820545" cy="11988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进入形状相关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有一个</a:t>
            </a:r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识别</a:t>
            </a:r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交通卡片的功能</a:t>
            </a:r>
            <a:b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 descr="1684830282938-removebg-preview"/>
          <p:cNvPicPr>
            <a:picLocks noChangeAspect="1"/>
          </p:cNvPicPr>
          <p:nvPr/>
        </p:nvPicPr>
        <p:blipFill>
          <a:blip r:embed="rId1"/>
          <a:srcRect b="2826"/>
          <a:stretch>
            <a:fillRect/>
          </a:stretch>
        </p:blipFill>
        <p:spPr>
          <a:xfrm>
            <a:off x="390525" y="3202940"/>
            <a:ext cx="3138805" cy="24015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910965" y="1412240"/>
            <a:ext cx="8281035" cy="54463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动手实践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6768465" y="1978660"/>
            <a:ext cx="1820545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进入物体相关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1136650" y="1526540"/>
            <a:ext cx="2231390" cy="6451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按下退出形状相关后，向右拨动拨片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弧形 3"/>
          <p:cNvSpPr/>
          <p:nvPr/>
        </p:nvSpPr>
        <p:spPr>
          <a:xfrm>
            <a:off x="1018540" y="2346960"/>
            <a:ext cx="745490" cy="441325"/>
          </a:xfrm>
          <a:prstGeom prst="arc">
            <a:avLst>
              <a:gd name="adj1" fmla="val 12973366"/>
              <a:gd name="adj2" fmla="val 0"/>
            </a:avLst>
          </a:prstGeom>
          <a:ln w="38100">
            <a:solidFill>
              <a:srgbClr val="FF0000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 descr="物体相关"/>
          <p:cNvPicPr>
            <a:picLocks noChangeAspect="1"/>
          </p:cNvPicPr>
          <p:nvPr/>
        </p:nvPicPr>
        <p:blipFill>
          <a:blip r:embed="rId2"/>
          <a:srcRect l="4431" t="1806" r="4817" b="14242"/>
          <a:stretch>
            <a:fillRect/>
          </a:stretch>
        </p:blipFill>
        <p:spPr>
          <a:xfrm>
            <a:off x="5758815" y="2643505"/>
            <a:ext cx="3839845" cy="3176270"/>
          </a:xfrm>
          <a:prstGeom prst="rect">
            <a:avLst/>
          </a:prstGeom>
        </p:spPr>
      </p:pic>
      <p:pic>
        <p:nvPicPr>
          <p:cNvPr id="7" name="图片 6" descr="形状相关"/>
          <p:cNvPicPr>
            <a:picLocks noChangeAspect="1"/>
          </p:cNvPicPr>
          <p:nvPr/>
        </p:nvPicPr>
        <p:blipFill>
          <a:blip r:embed="rId3"/>
          <a:srcRect l="5235" t="2959" r="3798" b="14970"/>
          <a:stretch>
            <a:fillRect/>
          </a:stretch>
        </p:blipFill>
        <p:spPr>
          <a:xfrm>
            <a:off x="596900" y="2543810"/>
            <a:ext cx="4060825" cy="3275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动手实践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414780" y="1803400"/>
            <a:ext cx="9274810" cy="92202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识别</a:t>
            </a:r>
            <a:r>
              <a:rPr lang="en-US" alt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</a:t>
            </a:r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种物体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分别是：飞机，自行车，鸟，船，瓶子，公交，汽车，猫，椅子，奶牛，餐桌，狗，马，摩托车，人，盆栽植物，羊，沙发，火车，显示器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78450" y="3816985"/>
            <a:ext cx="3028315" cy="6451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在网上搜索相关素材测试</a:t>
            </a:r>
            <a:r>
              <a:rPr lang="en-US" alt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看看能否识别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 descr="物体相关"/>
          <p:cNvPicPr>
            <a:picLocks noChangeAspect="1"/>
          </p:cNvPicPr>
          <p:nvPr/>
        </p:nvPicPr>
        <p:blipFill>
          <a:blip r:embed="rId1"/>
          <a:srcRect l="4431" t="1806" r="4817" b="14242"/>
          <a:stretch>
            <a:fillRect/>
          </a:stretch>
        </p:blipFill>
        <p:spPr>
          <a:xfrm>
            <a:off x="1244600" y="2725420"/>
            <a:ext cx="3649345" cy="3018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动手实践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7787005" y="1839595"/>
            <a:ext cx="1820545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进入巡线相关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1412875" y="1562735"/>
            <a:ext cx="2231390" cy="6451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按下退出物体相关后，向右波动拨片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弧形 3"/>
          <p:cNvSpPr/>
          <p:nvPr/>
        </p:nvSpPr>
        <p:spPr>
          <a:xfrm>
            <a:off x="1244600" y="2358390"/>
            <a:ext cx="745490" cy="441325"/>
          </a:xfrm>
          <a:prstGeom prst="arc">
            <a:avLst>
              <a:gd name="adj1" fmla="val 12973366"/>
              <a:gd name="adj2" fmla="val 0"/>
            </a:avLst>
          </a:prstGeom>
          <a:ln w="38100">
            <a:solidFill>
              <a:srgbClr val="FF0000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003415" y="5246370"/>
            <a:ext cx="3203575" cy="92202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给想要巡线的线条颜色拍照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例如下页的黑线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" name="图片 9" descr="码类相关"/>
          <p:cNvPicPr>
            <a:picLocks noChangeAspect="1"/>
          </p:cNvPicPr>
          <p:nvPr/>
        </p:nvPicPr>
        <p:blipFill>
          <a:blip r:embed="rId2"/>
          <a:srcRect l="3635" t="2895" r="4965" b="14197"/>
          <a:stretch>
            <a:fillRect/>
          </a:stretch>
        </p:blipFill>
        <p:spPr>
          <a:xfrm>
            <a:off x="920750" y="2494280"/>
            <a:ext cx="3393440" cy="2752090"/>
          </a:xfrm>
          <a:prstGeom prst="rect">
            <a:avLst/>
          </a:prstGeom>
        </p:spPr>
      </p:pic>
      <p:pic>
        <p:nvPicPr>
          <p:cNvPr id="11" name="图片 10" descr="巡线相关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0" y="1972945"/>
            <a:ext cx="3858260" cy="3449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 flipV="1">
            <a:off x="2098040" y="3420745"/>
            <a:ext cx="0" cy="3427730"/>
          </a:xfrm>
          <a:prstGeom prst="line">
            <a:avLst/>
          </a:prstGeom>
          <a:ln w="508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弧形 5"/>
          <p:cNvSpPr/>
          <p:nvPr/>
        </p:nvSpPr>
        <p:spPr>
          <a:xfrm rot="16200000">
            <a:off x="1100455" y="728980"/>
            <a:ext cx="7395210" cy="5399405"/>
          </a:xfrm>
          <a:prstGeom prst="arc">
            <a:avLst>
              <a:gd name="adj1" fmla="val 16200000"/>
              <a:gd name="adj2" fmla="val 20305994"/>
            </a:avLst>
          </a:prstGeom>
          <a:ln w="508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弧形 11"/>
          <p:cNvSpPr/>
          <p:nvPr>
            <p:custDataLst>
              <p:tags r:id="rId1"/>
            </p:custDataLst>
          </p:nvPr>
        </p:nvSpPr>
        <p:spPr>
          <a:xfrm rot="16200000">
            <a:off x="7809230" y="760730"/>
            <a:ext cx="7395210" cy="5399405"/>
          </a:xfrm>
          <a:prstGeom prst="arc">
            <a:avLst>
              <a:gd name="adj1" fmla="val 16200000"/>
              <a:gd name="adj2" fmla="val 20305994"/>
            </a:avLst>
          </a:prstGeom>
          <a:ln w="508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弧形 12"/>
          <p:cNvSpPr/>
          <p:nvPr>
            <p:custDataLst>
              <p:tags r:id="rId2"/>
            </p:custDataLst>
          </p:nvPr>
        </p:nvSpPr>
        <p:spPr>
          <a:xfrm rot="5400000">
            <a:off x="2409825" y="760730"/>
            <a:ext cx="7395210" cy="5399405"/>
          </a:xfrm>
          <a:prstGeom prst="arc">
            <a:avLst>
              <a:gd name="adj1" fmla="val 16200000"/>
              <a:gd name="adj2" fmla="val 20200471"/>
            </a:avLst>
          </a:prstGeom>
          <a:ln w="508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49870" y="1539875"/>
            <a:ext cx="4008755" cy="40328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59155" y="1539875"/>
            <a:ext cx="3589020" cy="3875405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4616450" y="2967990"/>
            <a:ext cx="2958465" cy="6451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此时传感器会显示出基于线条左右两侧的正负值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采样种类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11185" y="2700020"/>
            <a:ext cx="3615055" cy="3232785"/>
          </a:xfrm>
          <a:prstGeom prst="rect">
            <a:avLst/>
          </a:prstGeom>
        </p:spPr>
      </p:pic>
      <p:pic>
        <p:nvPicPr>
          <p:cNvPr id="18" name="图片 17" descr="机器学习分类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395" y="3177540"/>
            <a:ext cx="3081020" cy="2755265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动手实践</a:t>
            </a:r>
            <a:endParaRPr lang="zh-CN" altLang="en-US" dirty="0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803275" y="1610360"/>
            <a:ext cx="3223895" cy="92202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机器人学习分类</a:t>
            </a:r>
            <a:br>
              <a:rPr 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可以将你身边的物品让它学习进行区分</a:t>
            </a:r>
            <a:endParaRPr lang="zh-CN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3535680" y="2532380"/>
            <a:ext cx="1821815" cy="6451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按一次确认键后，进入分类界面</a:t>
            </a:r>
            <a:endParaRPr lang="zh-CN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>
            <a:off x="6548755" y="2441575"/>
            <a:ext cx="2017395" cy="6451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再次按确认键后，进入预学习界面</a:t>
            </a:r>
            <a:endParaRPr lang="zh-CN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7090410" y="4387850"/>
            <a:ext cx="1716405" cy="20193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机器学习分类"/>
          <p:cNvPicPr>
            <a:picLocks noChangeAspect="1"/>
          </p:cNvPicPr>
          <p:nvPr/>
        </p:nvPicPr>
        <p:blipFill>
          <a:blip r:embed="rId6"/>
          <a:srcRect l="5237" t="4079" r="7331" b="12823"/>
          <a:stretch>
            <a:fillRect/>
          </a:stretch>
        </p:blipFill>
        <p:spPr>
          <a:xfrm>
            <a:off x="401955" y="3018155"/>
            <a:ext cx="3074670" cy="2613025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 flipH="1">
            <a:off x="3030220" y="2818130"/>
            <a:ext cx="505460" cy="26860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>
            <p:custDataLst>
              <p:tags r:id="rId7"/>
            </p:custDataLst>
          </p:nvPr>
        </p:nvCxnSpPr>
        <p:spPr>
          <a:xfrm flipH="1">
            <a:off x="6688455" y="3086735"/>
            <a:ext cx="123190" cy="34988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动手实践</a:t>
            </a:r>
            <a:endParaRPr lang="zh-CN" altLang="en-US" dirty="0"/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1367155" y="1610995"/>
            <a:ext cx="6391275" cy="6451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例：若你想让机器人学习分类：鼠标，喇叭这两样物品</a:t>
            </a:r>
            <a:endParaRPr lang="zh-CN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则需要通过左右拨片，设置种类数</a:t>
            </a:r>
            <a:r>
              <a:rPr lang="en-US" alt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来学习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2643505" y="2519680"/>
            <a:ext cx="2017395" cy="6451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再次按确认键后，进入学习界面</a:t>
            </a:r>
            <a:endParaRPr lang="zh-CN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4184015" y="3429000"/>
            <a:ext cx="2468880" cy="11988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此时将鼠标放置于干净整洁的背景桌面中进行多个角度拍摄共</a:t>
            </a:r>
            <a:r>
              <a:rPr lang="en-US" alt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张照片</a:t>
            </a:r>
            <a:r>
              <a:rPr 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（建议纯白色桌面）</a:t>
            </a:r>
            <a:endParaRPr lang="zh-CN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7832090" y="3053080"/>
            <a:ext cx="3046730" cy="92202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第一件物品鼠标</a:t>
            </a:r>
            <a:r>
              <a:rPr lang="en-US" alt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张拍摄完毕后，再次点击确认键，进行第二件物品喇叭的拍摄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6" name="图片 15" descr="image-removebg-preview - 2023-05-23T175205.7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4015" y="4679315"/>
            <a:ext cx="1655445" cy="1930400"/>
          </a:xfrm>
          <a:prstGeom prst="rect">
            <a:avLst/>
          </a:prstGeom>
        </p:spPr>
      </p:pic>
      <p:pic>
        <p:nvPicPr>
          <p:cNvPr id="18" name="图片 17" descr="97aef71c7b3a3b43e26880d4fef18f4-removebg-preview (1)"/>
          <p:cNvPicPr>
            <a:picLocks noChangeAspect="1"/>
          </p:cNvPicPr>
          <p:nvPr/>
        </p:nvPicPr>
        <p:blipFill>
          <a:blip r:embed="rId6"/>
          <a:srcRect l="35065" t="6436" r="24735" b="18613"/>
          <a:stretch>
            <a:fillRect/>
          </a:stretch>
        </p:blipFill>
        <p:spPr>
          <a:xfrm>
            <a:off x="9010015" y="1610995"/>
            <a:ext cx="1235710" cy="1297305"/>
          </a:xfrm>
          <a:prstGeom prst="rect">
            <a:avLst/>
          </a:prstGeom>
        </p:spPr>
      </p:pic>
      <p:pic>
        <p:nvPicPr>
          <p:cNvPr id="8" name="图片 7" descr="采集训练数据"/>
          <p:cNvPicPr>
            <a:picLocks noChangeAspect="1"/>
          </p:cNvPicPr>
          <p:nvPr/>
        </p:nvPicPr>
        <p:blipFill>
          <a:blip r:embed="rId7"/>
          <a:srcRect l="4162" t="3905" r="5177" b="13676"/>
          <a:stretch>
            <a:fillRect/>
          </a:stretch>
        </p:blipFill>
        <p:spPr>
          <a:xfrm>
            <a:off x="7531735" y="3888740"/>
            <a:ext cx="3347085" cy="2720975"/>
          </a:xfrm>
          <a:prstGeom prst="rect">
            <a:avLst/>
          </a:prstGeom>
        </p:spPr>
      </p:pic>
      <p:pic>
        <p:nvPicPr>
          <p:cNvPr id="10" name="图片 9" descr="采集训练数据"/>
          <p:cNvPicPr>
            <a:picLocks noChangeAspect="1"/>
          </p:cNvPicPr>
          <p:nvPr/>
        </p:nvPicPr>
        <p:blipFill>
          <a:blip r:embed="rId7"/>
          <a:srcRect l="3926" t="4293" r="5364" b="12115"/>
          <a:stretch>
            <a:fillRect/>
          </a:stretch>
        </p:blipFill>
        <p:spPr>
          <a:xfrm>
            <a:off x="535305" y="3248660"/>
            <a:ext cx="3521075" cy="2901315"/>
          </a:xfrm>
          <a:prstGeom prst="rect">
            <a:avLst/>
          </a:prstGeom>
        </p:spPr>
      </p:pic>
      <p:cxnSp>
        <p:nvCxnSpPr>
          <p:cNvPr id="19" name="直接箭头连接符 18"/>
          <p:cNvCxnSpPr/>
          <p:nvPr>
            <p:custDataLst>
              <p:tags r:id="rId8"/>
            </p:custDataLst>
          </p:nvPr>
        </p:nvCxnSpPr>
        <p:spPr>
          <a:xfrm flipH="1">
            <a:off x="3432175" y="3086735"/>
            <a:ext cx="123190" cy="34988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动手实践</a:t>
            </a:r>
            <a:endParaRPr lang="zh-CN" altLang="en-US" dirty="0"/>
          </a:p>
        </p:txBody>
      </p:sp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3545205" y="1555750"/>
            <a:ext cx="4421505" cy="2186305"/>
          </a:xfrm>
          <a:prstGeom prst="rect">
            <a:avLst/>
          </a:prstGeom>
        </p:spPr>
        <p:txBody>
          <a:bodyPr wrap="square">
            <a:noAutofit/>
          </a:bodyPr>
          <a:p>
            <a:r>
              <a:rPr 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两件物品拍摄完毕后，再对空白的桌面，以及桌面附近的环境拍摄</a:t>
            </a:r>
            <a:r>
              <a:rPr lang="en-US" alt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张图片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之后会出现</a:t>
            </a:r>
            <a:r>
              <a:rPr lang="en-US" alt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模型训练中</a:t>
            </a:r>
            <a:r>
              <a:rPr lang="en-US" alt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的提示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训练完毕后，它就学会了区分鼠标和喇叭，以及当没有鼠标或者喇叭时，得出的结果为第三次拍摄的：空白的桌面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3545205" y="4224655"/>
            <a:ext cx="4421505" cy="871855"/>
          </a:xfrm>
          <a:prstGeom prst="rect">
            <a:avLst/>
          </a:prstGeom>
        </p:spPr>
        <p:txBody>
          <a:bodyPr wrap="square">
            <a:noAutofit/>
          </a:bodyPr>
          <a:p>
            <a:r>
              <a:rPr 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尝试一下多识别几种不同的物体吧</a:t>
            </a:r>
            <a:endParaRPr lang="zh-CN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0b23a020ff2e58a22e5f4901d356200-removebg-preview"/>
          <p:cNvPicPr>
            <a:picLocks noChangeAspect="1"/>
          </p:cNvPicPr>
          <p:nvPr/>
        </p:nvPicPr>
        <p:blipFill>
          <a:blip r:embed="rId1"/>
          <a:srcRect l="35156" t="24134" r="22582" b="196"/>
          <a:stretch>
            <a:fillRect/>
          </a:stretch>
        </p:blipFill>
        <p:spPr>
          <a:xfrm>
            <a:off x="4939665" y="2311400"/>
            <a:ext cx="3096895" cy="4161155"/>
          </a:xfrm>
          <a:prstGeom prst="rect">
            <a:avLst/>
          </a:prstGeom>
        </p:spPr>
      </p:pic>
      <p:pic>
        <p:nvPicPr>
          <p:cNvPr id="12" name="图片 11" descr="image-removebg-preview - 2023-05-24T190907.2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6895" y="1359535"/>
            <a:ext cx="3887470" cy="5498465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新知储备</a:t>
            </a:r>
            <a:endParaRPr lang="zh-CN" altLang="en-US" dirty="0"/>
          </a:p>
        </p:txBody>
      </p:sp>
      <p:pic>
        <p:nvPicPr>
          <p:cNvPr id="2" name="图片 1" descr="image-removebg-preview - 2023-05-22T185155.8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06855" y="1666240"/>
            <a:ext cx="2900680" cy="3206115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2390140" y="1480820"/>
            <a:ext cx="1134110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V831</a:t>
            </a:r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模块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334645" y="1666240"/>
            <a:ext cx="1419225" cy="6451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左右拨片</a:t>
            </a:r>
            <a:r>
              <a:rPr lang="en-US" alt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&amp;</a:t>
            </a:r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向下返回键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>
            <p:custDataLst>
              <p:tags r:id="rId7"/>
            </p:custDataLst>
          </p:nvPr>
        </p:nvSpPr>
        <p:spPr>
          <a:xfrm>
            <a:off x="4071620" y="1666240"/>
            <a:ext cx="1203960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确认键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>
            <p:custDataLst>
              <p:tags r:id="rId8"/>
            </p:custDataLst>
          </p:nvPr>
        </p:nvSpPr>
        <p:spPr>
          <a:xfrm>
            <a:off x="2390140" y="4872355"/>
            <a:ext cx="1134110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RJ11</a:t>
            </a:r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接口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>
            <p:custDataLst>
              <p:tags r:id="rId9"/>
            </p:custDataLst>
          </p:nvPr>
        </p:nvSpPr>
        <p:spPr>
          <a:xfrm>
            <a:off x="1311275" y="4087495"/>
            <a:ext cx="918210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复位键</a:t>
            </a:r>
            <a:endParaRPr lang="zh-CN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71620" y="5567045"/>
            <a:ext cx="1555750" cy="6451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在连接处放置</a:t>
            </a:r>
            <a:r>
              <a:rPr lang="en-US" alt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3MM</a:t>
            </a:r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尼龙垫片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矩形 15"/>
          <p:cNvSpPr/>
          <p:nvPr>
            <p:custDataLst>
              <p:tags r:id="rId10"/>
            </p:custDataLst>
          </p:nvPr>
        </p:nvSpPr>
        <p:spPr>
          <a:xfrm>
            <a:off x="9985375" y="3084830"/>
            <a:ext cx="1555750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将相机固定好</a:t>
            </a:r>
            <a:endParaRPr lang="zh-CN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9" name="直接箭头连接符 18"/>
          <p:cNvCxnSpPr>
            <a:stCxn id="8" idx="0"/>
          </p:cNvCxnSpPr>
          <p:nvPr>
            <p:custDataLst>
              <p:tags r:id="rId11"/>
            </p:custDataLst>
          </p:nvPr>
        </p:nvCxnSpPr>
        <p:spPr>
          <a:xfrm flipV="1">
            <a:off x="4849495" y="4505325"/>
            <a:ext cx="671830" cy="106172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>
            <p:custDataLst>
              <p:tags r:id="rId12"/>
            </p:custDataLst>
          </p:nvPr>
        </p:nvSpPr>
        <p:spPr>
          <a:xfrm>
            <a:off x="5479415" y="3378200"/>
            <a:ext cx="1155065" cy="116459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3" grpId="0"/>
      <p:bldP spid="4" grpId="0"/>
      <p:bldP spid="8" grpId="0"/>
      <p:bldP spid="16" grpId="0"/>
      <p:bldP spid="20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思考与总结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713528" y="1647626"/>
            <a:ext cx="107231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dirty="0"/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729048" y="1606379"/>
            <a:ext cx="11059297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/>
            <a:r>
              <a:rPr lang="zh-CN" altLang="en-US" sz="20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本节课我们掌握了：</a:t>
            </a:r>
            <a:endParaRPr lang="en-US" altLang="zh-CN" sz="20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/>
            <a:endParaRPr lang="en-US" altLang="zh-CN" sz="20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/>
            <a:endParaRPr lang="en-US" altLang="zh-CN" sz="20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/>
            <a:r>
              <a:rPr lang="zh-CN" altLang="en-US" sz="20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了解图像识别模块的工作原理和控制方法</a:t>
            </a:r>
            <a:endParaRPr lang="en-US" altLang="zh-CN" sz="20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/>
            <a:endParaRPr lang="en-US" altLang="zh-CN" sz="20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/>
            <a:endParaRPr lang="zh-CN" altLang="zh-CN" sz="20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ippl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新知储备</a:t>
            </a:r>
            <a:endParaRPr lang="zh-CN" altLang="en-US" dirty="0"/>
          </a:p>
        </p:txBody>
      </p:sp>
      <p:pic>
        <p:nvPicPr>
          <p:cNvPr id="2" name="图片 1" descr="image-removebg-preview - 2023-05-22T185155.8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47800" y="2784475"/>
            <a:ext cx="2900680" cy="3206115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2057400" y="2077085"/>
            <a:ext cx="1682115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V831</a:t>
            </a:r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模块正面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285115" y="2330450"/>
            <a:ext cx="1419225" cy="6451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左右拨片</a:t>
            </a:r>
            <a:r>
              <a:rPr lang="en-US" alt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&amp;</a:t>
            </a:r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向下返回键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4110990" y="2703830"/>
            <a:ext cx="1203960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确认键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>
            <p:custDataLst>
              <p:tags r:id="rId6"/>
            </p:custDataLst>
          </p:nvPr>
        </p:nvSpPr>
        <p:spPr>
          <a:xfrm>
            <a:off x="2419350" y="6293485"/>
            <a:ext cx="1134110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RJ11</a:t>
            </a:r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接口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>
            <p:custDataLst>
              <p:tags r:id="rId7"/>
            </p:custDataLst>
          </p:nvPr>
        </p:nvSpPr>
        <p:spPr>
          <a:xfrm>
            <a:off x="786130" y="5205730"/>
            <a:ext cx="918210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复位键</a:t>
            </a:r>
            <a:endParaRPr lang="zh-CN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 descr="image-removebg-preview - 2023-05-23T142839.65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5470" y="2445385"/>
            <a:ext cx="3552190" cy="3848100"/>
          </a:xfrm>
          <a:prstGeom prst="rect">
            <a:avLst/>
          </a:prstGeom>
        </p:spPr>
      </p:pic>
      <p:sp>
        <p:nvSpPr>
          <p:cNvPr id="12" name="矩形 11"/>
          <p:cNvSpPr/>
          <p:nvPr>
            <p:custDataLst>
              <p:tags r:id="rId9"/>
            </p:custDataLst>
          </p:nvPr>
        </p:nvSpPr>
        <p:spPr>
          <a:xfrm>
            <a:off x="5956935" y="2277745"/>
            <a:ext cx="978535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确认键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>
            <p:custDataLst>
              <p:tags r:id="rId10"/>
            </p:custDataLst>
          </p:nvPr>
        </p:nvSpPr>
        <p:spPr>
          <a:xfrm>
            <a:off x="7870825" y="1909445"/>
            <a:ext cx="1682115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V831</a:t>
            </a:r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模块反面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>
            <p:custDataLst>
              <p:tags r:id="rId11"/>
            </p:custDataLst>
          </p:nvPr>
        </p:nvSpPr>
        <p:spPr>
          <a:xfrm>
            <a:off x="10242550" y="2139315"/>
            <a:ext cx="1517650" cy="6451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左右拨片</a:t>
            </a:r>
            <a:r>
              <a:rPr lang="en-US" alt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&amp;</a:t>
            </a:r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向下返回键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" name="矩形 18"/>
          <p:cNvSpPr/>
          <p:nvPr>
            <p:custDataLst>
              <p:tags r:id="rId12"/>
            </p:custDataLst>
          </p:nvPr>
        </p:nvSpPr>
        <p:spPr>
          <a:xfrm>
            <a:off x="10339705" y="3531870"/>
            <a:ext cx="900430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LED</a:t>
            </a:r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灯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" name="矩形 19"/>
          <p:cNvSpPr/>
          <p:nvPr>
            <p:custDataLst>
              <p:tags r:id="rId13"/>
            </p:custDataLst>
          </p:nvPr>
        </p:nvSpPr>
        <p:spPr>
          <a:xfrm>
            <a:off x="6161405" y="3749040"/>
            <a:ext cx="1144270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相机镜头</a:t>
            </a:r>
            <a:endParaRPr lang="zh-CN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21" name="直接箭头连接符 20"/>
          <p:cNvCxnSpPr/>
          <p:nvPr>
            <p:custDataLst>
              <p:tags r:id="rId14"/>
            </p:custDataLst>
          </p:nvPr>
        </p:nvCxnSpPr>
        <p:spPr>
          <a:xfrm flipV="1">
            <a:off x="7206615" y="3409950"/>
            <a:ext cx="1392555" cy="48069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>
            <p:custDataLst>
              <p:tags r:id="rId15"/>
            </p:custDataLst>
          </p:nvPr>
        </p:nvCxnSpPr>
        <p:spPr>
          <a:xfrm flipH="1" flipV="1">
            <a:off x="9737090" y="3674745"/>
            <a:ext cx="666750" cy="1968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2" idx="3"/>
          </p:cNvCxnSpPr>
          <p:nvPr>
            <p:custDataLst>
              <p:tags r:id="rId16"/>
            </p:custDataLst>
          </p:nvPr>
        </p:nvCxnSpPr>
        <p:spPr>
          <a:xfrm>
            <a:off x="6935470" y="2461895"/>
            <a:ext cx="673100" cy="24193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8" idx="1"/>
          </p:cNvCxnSpPr>
          <p:nvPr>
            <p:custDataLst>
              <p:tags r:id="rId17"/>
            </p:custDataLst>
          </p:nvPr>
        </p:nvCxnSpPr>
        <p:spPr>
          <a:xfrm flipH="1">
            <a:off x="9798050" y="2461895"/>
            <a:ext cx="444500" cy="27813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>
            <p:custDataLst>
              <p:tags r:id="rId18"/>
            </p:custDataLst>
          </p:nvPr>
        </p:nvCxnSpPr>
        <p:spPr>
          <a:xfrm flipH="1">
            <a:off x="3766185" y="2808605"/>
            <a:ext cx="431165" cy="16700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>
            <p:custDataLst>
              <p:tags r:id="rId19"/>
            </p:custDataLst>
          </p:nvPr>
        </p:nvCxnSpPr>
        <p:spPr>
          <a:xfrm>
            <a:off x="1461135" y="2612390"/>
            <a:ext cx="438785" cy="25844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>
            <p:custDataLst>
              <p:tags r:id="rId20"/>
            </p:custDataLst>
          </p:nvPr>
        </p:nvCxnSpPr>
        <p:spPr>
          <a:xfrm flipV="1">
            <a:off x="1539240" y="5319395"/>
            <a:ext cx="696595" cy="5905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>
            <p:custDataLst>
              <p:tags r:id="rId21"/>
            </p:custDataLst>
          </p:nvPr>
        </p:nvCxnSpPr>
        <p:spPr>
          <a:xfrm flipV="1">
            <a:off x="2856865" y="5829300"/>
            <a:ext cx="36195" cy="52959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人脸识别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06155" y="2863850"/>
            <a:ext cx="2933065" cy="2623185"/>
          </a:xfrm>
          <a:prstGeom prst="rect">
            <a:avLst/>
          </a:prstGeom>
        </p:spPr>
      </p:pic>
      <p:pic>
        <p:nvPicPr>
          <p:cNvPr id="3" name="图片 2" descr="口罩识别"/>
          <p:cNvPicPr>
            <a:picLocks noChangeAspect="1"/>
          </p:cNvPicPr>
          <p:nvPr/>
        </p:nvPicPr>
        <p:blipFill>
          <a:blip r:embed="rId2"/>
          <a:srcRect l="3923" t="3052" r="4499" b="13710"/>
          <a:stretch>
            <a:fillRect/>
          </a:stretch>
        </p:blipFill>
        <p:spPr>
          <a:xfrm>
            <a:off x="8709025" y="1212215"/>
            <a:ext cx="2727325" cy="2216785"/>
          </a:xfrm>
          <a:prstGeom prst="rect">
            <a:avLst/>
          </a:prstGeom>
        </p:spPr>
      </p:pic>
      <p:pic>
        <p:nvPicPr>
          <p:cNvPr id="2" name="图片 1" descr="人脸相关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0" y="2360930"/>
            <a:ext cx="3495675" cy="3126105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新知储备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925185" y="3004185"/>
            <a:ext cx="2585720" cy="2030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等线" panose="02010600030101010101" pitchFamily="2" charset="-122"/>
                <a:cs typeface="Times New Roman" panose="02020603050405020304" pitchFamily="18" charset="0"/>
              </a:rPr>
              <a:t>拨动左侧左右拨片可以发现有三项功能：</a:t>
            </a:r>
            <a:endParaRPr lang="zh-CN" altLang="en-US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等线" panose="02010600030101010101" pitchFamily="2" charset="-122"/>
                <a:cs typeface="Times New Roman" panose="02020603050405020304" pitchFamily="18" charset="0"/>
              </a:rPr>
              <a:t>口罩识别</a:t>
            </a:r>
            <a:endParaRPr lang="zh-CN" altLang="en-US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等线" panose="02010600030101010101" pitchFamily="2" charset="-122"/>
                <a:cs typeface="Times New Roman" panose="02020603050405020304" pitchFamily="18" charset="0"/>
              </a:rPr>
              <a:t>人脸检测</a:t>
            </a:r>
            <a:endParaRPr lang="zh-CN" altLang="en-US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等线" panose="02010600030101010101" pitchFamily="2" charset="-122"/>
                <a:cs typeface="Times New Roman" panose="02020603050405020304" pitchFamily="18" charset="0"/>
                <a:sym typeface="+mn-ea"/>
              </a:rPr>
              <a:t>人脸识别</a:t>
            </a:r>
            <a:endParaRPr lang="zh-CN" altLang="en-US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644525" y="1533525"/>
            <a:ext cx="3437890" cy="6451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接通电源后，相机会自动开启，显示的第一个功能为：人脸相关</a:t>
            </a:r>
            <a:endParaRPr lang="zh-CN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952240" y="2545080"/>
            <a:ext cx="1340485" cy="6451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点击右上角确认键进入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6866890" y="1538605"/>
            <a:ext cx="2030095" cy="148145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>
            <p:custDataLst>
              <p:tags r:id="rId5"/>
            </p:custDataLst>
          </p:nvPr>
        </p:nvSpPr>
        <p:spPr>
          <a:xfrm>
            <a:off x="2349500" y="2945130"/>
            <a:ext cx="372745" cy="33274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>
            <a:stCxn id="11" idx="1"/>
          </p:cNvCxnSpPr>
          <p:nvPr>
            <p:custDataLst>
              <p:tags r:id="rId6"/>
            </p:custDataLst>
          </p:nvPr>
        </p:nvCxnSpPr>
        <p:spPr>
          <a:xfrm flipH="1">
            <a:off x="2719070" y="2867660"/>
            <a:ext cx="1233170" cy="1524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1" idx="1"/>
          </p:cNvCxnSpPr>
          <p:nvPr>
            <p:custDataLst>
              <p:tags r:id="rId7"/>
            </p:custDataLst>
          </p:nvPr>
        </p:nvCxnSpPr>
        <p:spPr>
          <a:xfrm flipH="1" flipV="1">
            <a:off x="3061970" y="2628900"/>
            <a:ext cx="890270" cy="23876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6" idx="0"/>
          </p:cNvCxnSpPr>
          <p:nvPr>
            <p:custDataLst>
              <p:tags r:id="rId8"/>
            </p:custDataLst>
          </p:nvPr>
        </p:nvCxnSpPr>
        <p:spPr>
          <a:xfrm flipV="1">
            <a:off x="7218045" y="1935480"/>
            <a:ext cx="2089785" cy="106870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>
            <p:custDataLst>
              <p:tags r:id="rId9"/>
            </p:custDataLst>
          </p:nvPr>
        </p:nvSpPr>
        <p:spPr>
          <a:xfrm>
            <a:off x="9307830" y="1689735"/>
            <a:ext cx="676910" cy="33274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8" name="图片 17" descr="人脸检测"/>
          <p:cNvPicPr>
            <a:picLocks noChangeAspect="1"/>
          </p:cNvPicPr>
          <p:nvPr/>
        </p:nvPicPr>
        <p:blipFill>
          <a:blip r:embed="rId10"/>
          <a:srcRect l="3171" r="5580" b="15792"/>
          <a:stretch>
            <a:fillRect/>
          </a:stretch>
        </p:blipFill>
        <p:spPr>
          <a:xfrm>
            <a:off x="8709660" y="4681220"/>
            <a:ext cx="2637790" cy="2176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1" grpId="0"/>
      <p:bldP spid="6" grpId="0"/>
      <p:bldP spid="20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动手实践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887720" y="1702435"/>
            <a:ext cx="3752215" cy="6451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口罩识别，检测人脸上有没有口罩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左上角显示已佩戴</a:t>
            </a:r>
            <a:r>
              <a:rPr lang="en-US" alt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未佩戴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5130" y="2347595"/>
            <a:ext cx="3886200" cy="39528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14220" y="1548130"/>
            <a:ext cx="21424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首先按确认键进入口罩识别功能</a:t>
            </a:r>
            <a:endParaRPr lang="en-US" altLang="zh-CN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" name="图片 3" descr="口罩识别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05" y="2553335"/>
            <a:ext cx="3960495" cy="3541395"/>
          </a:xfrm>
          <a:prstGeom prst="rect">
            <a:avLst/>
          </a:prstGeom>
        </p:spPr>
      </p:pic>
      <p:cxnSp>
        <p:nvCxnSpPr>
          <p:cNvPr id="16" name="直接箭头连接符 15"/>
          <p:cNvCxnSpPr/>
          <p:nvPr>
            <p:custDataLst>
              <p:tags r:id="rId3"/>
            </p:custDataLst>
          </p:nvPr>
        </p:nvCxnSpPr>
        <p:spPr>
          <a:xfrm>
            <a:off x="3647440" y="2060575"/>
            <a:ext cx="39370" cy="70866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动手实践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3939540" y="2064385"/>
            <a:ext cx="3512820" cy="1198880"/>
          </a:xfrm>
          <a:prstGeom prst="rect">
            <a:avLst/>
          </a:prstGeom>
        </p:spPr>
        <p:txBody>
          <a:bodyPr wrap="square">
            <a:spAutoFit/>
          </a:bodyPr>
          <a:p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通过左右拨片切换人脸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检测</a:t>
            </a:r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功能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尝试让相机对准下面的图片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756" b="5933"/>
          <a:stretch>
            <a:fillRect/>
          </a:stretch>
        </p:blipFill>
        <p:spPr>
          <a:xfrm>
            <a:off x="466725" y="3915410"/>
            <a:ext cx="11258550" cy="27686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230870" y="2341245"/>
            <a:ext cx="2822575" cy="92202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我们会发现相机将检测到的人脸用绿色框标注出来，并且左上角有个数字</a:t>
            </a:r>
            <a:r>
              <a:rPr lang="en-US" alt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endParaRPr lang="en-US" altLang="zh-CN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6" name="直接箭头连接符 15"/>
          <p:cNvCxnSpPr>
            <a:stCxn id="8" idx="1"/>
          </p:cNvCxnSpPr>
          <p:nvPr>
            <p:custDataLst>
              <p:tags r:id="rId2"/>
            </p:custDataLst>
          </p:nvPr>
        </p:nvCxnSpPr>
        <p:spPr>
          <a:xfrm flipH="1">
            <a:off x="1414145" y="1586230"/>
            <a:ext cx="291465" cy="28702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705610" y="1411605"/>
            <a:ext cx="1644650" cy="3492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按下左右拨片退出口罩识别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 descr="人脸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4894" t="4987" r="5329" b="15342"/>
          <a:stretch>
            <a:fillRect/>
          </a:stretch>
        </p:blipFill>
        <p:spPr>
          <a:xfrm>
            <a:off x="1045210" y="1873885"/>
            <a:ext cx="2588260" cy="2054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动手实践</a:t>
            </a:r>
            <a:endParaRPr lang="zh-CN" altLang="en-US" dirty="0"/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3366770" y="1509395"/>
            <a:ext cx="5459095" cy="92202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对准这组照片，我们会发现相机左上角有个数字</a:t>
            </a:r>
            <a:r>
              <a:rPr lang="en-US" alt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endParaRPr lang="en-US" altLang="zh-CN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若检测不准时，适当的调整相机角度，距离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838450" y="2431415"/>
            <a:ext cx="6515100" cy="32385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252470" y="5795010"/>
            <a:ext cx="5459095" cy="6451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人脸检测功能，就是将相机内，所检测到的人脸标注出来，并告诉我们有多少张人脸</a:t>
            </a:r>
            <a:endParaRPr lang="zh-CN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动手实践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420110" y="1529715"/>
            <a:ext cx="4213860" cy="3472815"/>
          </a:xfrm>
          <a:prstGeom prst="rect">
            <a:avLst/>
          </a:prstGeom>
        </p:spPr>
        <p:txBody>
          <a:bodyPr wrap="square">
            <a:noAutofit/>
          </a:bodyPr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人脸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识别</a:t>
            </a:r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，需要先录入待识别的人脸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让它记住这张脸，这样才能识别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例如右侧图片这两人需要进行识别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先给幼儿拍张照片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再给大人拍张照片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拍照录入人脸时，注意一共需要按两下确认键。两下确认键不能按太快，中间停顿一会，否则会进入双击亮度调节模式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3970" y="2171700"/>
            <a:ext cx="4558030" cy="4686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760" y="2174875"/>
            <a:ext cx="4714240" cy="46863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611880" y="4966335"/>
            <a:ext cx="3323590" cy="1753235"/>
          </a:xfrm>
          <a:prstGeom prst="rect">
            <a:avLst/>
          </a:prstGeom>
        </p:spPr>
        <p:txBody>
          <a:bodyPr wrap="square">
            <a:spAutoFit/>
          </a:bodyPr>
          <a:p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接下来相机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识别到</a:t>
            </a:r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幼儿</a:t>
            </a:r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则会标为</a:t>
            </a:r>
            <a:r>
              <a:rPr lang="en-US" alt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endParaRPr lang="en-US" altLang="zh-CN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识别到大人则会标</a:t>
            </a:r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为</a:t>
            </a:r>
            <a:r>
              <a:rPr lang="en-US" alt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endParaRPr lang="en-US" altLang="zh-CN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并且下面还有置信度</a:t>
            </a:r>
            <a:r>
              <a:rPr lang="en-US" alt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95%</a:t>
            </a:r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显示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724535" y="1529715"/>
            <a:ext cx="2231390" cy="6451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按下退出人脸检测后向右波动拨片</a:t>
            </a:r>
            <a:endParaRPr lang="zh-CN" altLang="en-US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弧形 7"/>
          <p:cNvSpPr/>
          <p:nvPr/>
        </p:nvSpPr>
        <p:spPr>
          <a:xfrm>
            <a:off x="724535" y="2171700"/>
            <a:ext cx="745490" cy="441325"/>
          </a:xfrm>
          <a:prstGeom prst="arc">
            <a:avLst>
              <a:gd name="adj1" fmla="val 12973366"/>
              <a:gd name="adj2" fmla="val 0"/>
            </a:avLst>
          </a:prstGeom>
          <a:ln w="38100">
            <a:solidFill>
              <a:srgbClr val="FF0000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 descr="人脸"/>
          <p:cNvPicPr>
            <a:picLocks noChangeAspect="1"/>
          </p:cNvPicPr>
          <p:nvPr/>
        </p:nvPicPr>
        <p:blipFill>
          <a:blip r:embed="rId4"/>
          <a:srcRect l="4894" t="4987" r="5329" b="15342"/>
          <a:stretch>
            <a:fillRect/>
          </a:stretch>
        </p:blipFill>
        <p:spPr>
          <a:xfrm>
            <a:off x="590550" y="4592320"/>
            <a:ext cx="2829560" cy="2245995"/>
          </a:xfrm>
          <a:prstGeom prst="rect">
            <a:avLst/>
          </a:prstGeom>
        </p:spPr>
      </p:pic>
      <p:pic>
        <p:nvPicPr>
          <p:cNvPr id="10" name="图片 9" descr="人脸识别"/>
          <p:cNvPicPr>
            <a:picLocks noChangeAspect="1"/>
          </p:cNvPicPr>
          <p:nvPr/>
        </p:nvPicPr>
        <p:blipFill>
          <a:blip r:embed="rId5"/>
          <a:srcRect l="4494" t="3834" r="7044" b="16152"/>
          <a:stretch>
            <a:fillRect/>
          </a:stretch>
        </p:blipFill>
        <p:spPr>
          <a:xfrm>
            <a:off x="518795" y="2292350"/>
            <a:ext cx="2687320" cy="2173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/>
      <p:bldP spid="5" grpId="0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PP_MARK_KEY" val="b0bb00aa-c61a-42c0-88dc-c5a49ea2d0d3"/>
  <p:tag name="COMMONDATA" val="eyJoZGlkIjoiNDMzYmMwODI4OTQxMDk3N2E0ZTVlNzNiZDNkNDcxZTMifQ==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2181</Words>
  <Application>WPS 演示</Application>
  <PresentationFormat>宽屏</PresentationFormat>
  <Paragraphs>279</Paragraphs>
  <Slides>31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4" baseType="lpstr">
      <vt:lpstr>Arial</vt:lpstr>
      <vt:lpstr>宋体</vt:lpstr>
      <vt:lpstr>Wingdings</vt:lpstr>
      <vt:lpstr>微软雅黑</vt:lpstr>
      <vt:lpstr>等线</vt:lpstr>
      <vt:lpstr>楷体</vt:lpstr>
      <vt:lpstr>方正兰亭中粗黑_GBK</vt:lpstr>
      <vt:lpstr>黑体</vt:lpstr>
      <vt:lpstr>Times New Roman</vt:lpstr>
      <vt:lpstr>Arial Unicode MS</vt:lpstr>
      <vt:lpstr>等线 Light</vt:lpstr>
      <vt:lpstr>Calibri</vt:lpstr>
      <vt:lpstr>Office 主题​​</vt:lpstr>
      <vt:lpstr>PowerPoint 演示文稿</vt:lpstr>
      <vt:lpstr>课堂引入</vt:lpstr>
      <vt:lpstr>新知储备</vt:lpstr>
      <vt:lpstr>新知储备</vt:lpstr>
      <vt:lpstr>新知储备</vt:lpstr>
      <vt:lpstr>动手实践</vt:lpstr>
      <vt:lpstr>动手实践</vt:lpstr>
      <vt:lpstr>动手实践</vt:lpstr>
      <vt:lpstr>动手实践</vt:lpstr>
      <vt:lpstr>动手实践</vt:lpstr>
      <vt:lpstr>动手实践</vt:lpstr>
      <vt:lpstr>动手实践</vt:lpstr>
      <vt:lpstr>动手实践</vt:lpstr>
      <vt:lpstr>动手实践</vt:lpstr>
      <vt:lpstr>动手实践</vt:lpstr>
      <vt:lpstr>动手实践</vt:lpstr>
      <vt:lpstr>动手实践</vt:lpstr>
      <vt:lpstr>动手实践</vt:lpstr>
      <vt:lpstr>动手实践</vt:lpstr>
      <vt:lpstr>动手实践</vt:lpstr>
      <vt:lpstr>动手实践</vt:lpstr>
      <vt:lpstr>动手实践</vt:lpstr>
      <vt:lpstr>动手实践</vt:lpstr>
      <vt:lpstr>动手实践</vt:lpstr>
      <vt:lpstr>PowerPoint 演示文稿</vt:lpstr>
      <vt:lpstr>PowerPoint 演示文稿</vt:lpstr>
      <vt:lpstr>动手实践</vt:lpstr>
      <vt:lpstr>动手实践</vt:lpstr>
      <vt:lpstr>动手实践</vt:lpstr>
      <vt:lpstr>思考与总结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stephen nie</dc:creator>
  <cp:lastModifiedBy>陈航宇</cp:lastModifiedBy>
  <cp:revision>159</cp:revision>
  <dcterms:created xsi:type="dcterms:W3CDTF">2019-02-19T03:44:00Z</dcterms:created>
  <dcterms:modified xsi:type="dcterms:W3CDTF">2023-05-27T04:16:55Z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6D58EAFD15884D3C8C52FE1FE5858D78_12</vt:lpwstr>
  </property>
  <property fmtid="{D5CDD505-2E9C-101B-9397-08002B2CF9AE}" pid="3" name="KSOProductBuildVer">
    <vt:lpwstr>2052-11.1.0.14309</vt:lpwstr>
  </property>
</Properties>
</file>